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13716000" cy="243713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29" d="100"/>
          <a:sy n="29" d="100"/>
        </p:scale>
        <p:origin x="3498" y="594"/>
      </p:cViewPr>
      <p:guideLst>
        <p:guide orient="horz" pos="21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3"/>
          <p:cNvGrpSpPr/>
          <p:nvPr/>
        </p:nvGrpSpPr>
        <p:grpSpPr>
          <a:xfrm>
            <a:off x="-3869970" y="-3494542"/>
            <a:ext cx="22410478" cy="6989084"/>
            <a:chOff x="0" y="0"/>
            <a:chExt cx="29880638" cy="9318779"/>
          </a:xfrm>
        </p:grpSpPr>
        <p:grpSp>
          <p:nvGrpSpPr>
            <p:cNvPr id="14" name="Group 14"/>
            <p:cNvGrpSpPr/>
            <p:nvPr/>
          </p:nvGrpSpPr>
          <p:grpSpPr>
            <a:xfrm rot="-2874413">
              <a:off x="1538178" y="1189551"/>
              <a:ext cx="6289082" cy="6939677"/>
              <a:chOff x="0" y="0"/>
              <a:chExt cx="736600" cy="812800"/>
            </a:xfrm>
          </p:grpSpPr>
          <p:sp>
            <p:nvSpPr>
              <p:cNvPr id="15" name="Freeform 15"/>
              <p:cNvSpPr/>
              <p:nvPr/>
            </p:nvSpPr>
            <p:spPr>
              <a:xfrm>
                <a:off x="0" y="0"/>
                <a:ext cx="7366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736600" h="812800">
                    <a:moveTo>
                      <a:pt x="736600" y="0"/>
                    </a:moveTo>
                    <a:lnTo>
                      <a:pt x="736600" y="812800"/>
                    </a:lnTo>
                    <a:lnTo>
                      <a:pt x="368300" y="685800"/>
                    </a:lnTo>
                    <a:lnTo>
                      <a:pt x="0" y="812800"/>
                    </a:lnTo>
                    <a:lnTo>
                      <a:pt x="0" y="0"/>
                    </a:lnTo>
                    <a:lnTo>
                      <a:pt x="736600" y="0"/>
                    </a:lnTo>
                    <a:close/>
                  </a:path>
                </a:pathLst>
              </a:custGeom>
              <a:solidFill>
                <a:srgbClr val="4BBD8C"/>
              </a:solidFill>
            </p:spPr>
          </p:sp>
          <p:sp>
            <p:nvSpPr>
              <p:cNvPr id="16" name="TextBox 16"/>
              <p:cNvSpPr txBox="1"/>
              <p:nvPr/>
            </p:nvSpPr>
            <p:spPr>
              <a:xfrm>
                <a:off x="0" y="-57150"/>
                <a:ext cx="736600" cy="7429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17" name="Group 17"/>
            <p:cNvGrpSpPr/>
            <p:nvPr/>
          </p:nvGrpSpPr>
          <p:grpSpPr>
            <a:xfrm rot="-10800000">
              <a:off x="18381009" y="4338856"/>
              <a:ext cx="11499629" cy="1008926"/>
              <a:chOff x="0" y="0"/>
              <a:chExt cx="1703649" cy="149470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1703649" cy="149470"/>
              </a:xfrm>
              <a:custGeom>
                <a:avLst/>
                <a:gdLst/>
                <a:ahLst/>
                <a:cxnLst/>
                <a:rect l="l" t="t" r="r" b="b"/>
                <a:pathLst>
                  <a:path w="1703649" h="149470">
                    <a:moveTo>
                      <a:pt x="1500449" y="0"/>
                    </a:moveTo>
                    <a:lnTo>
                      <a:pt x="0" y="0"/>
                    </a:lnTo>
                    <a:lnTo>
                      <a:pt x="203200" y="149470"/>
                    </a:lnTo>
                    <a:lnTo>
                      <a:pt x="1703649" y="149470"/>
                    </a:lnTo>
                    <a:lnTo>
                      <a:pt x="1500449" y="0"/>
                    </a:lnTo>
                    <a:close/>
                  </a:path>
                </a:pathLst>
              </a:custGeom>
              <a:solidFill>
                <a:srgbClr val="2659A9"/>
              </a:solidFill>
            </p:spPr>
          </p:sp>
          <p:sp>
            <p:nvSpPr>
              <p:cNvPr id="19" name="TextBox 19"/>
              <p:cNvSpPr txBox="1"/>
              <p:nvPr/>
            </p:nvSpPr>
            <p:spPr>
              <a:xfrm>
                <a:off x="101600" y="-57150"/>
                <a:ext cx="1500449" cy="2066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</a:pPr>
                <a:endParaRPr/>
              </a:p>
            </p:txBody>
          </p:sp>
        </p:grpSp>
        <p:grpSp>
          <p:nvGrpSpPr>
            <p:cNvPr id="20" name="Group 20"/>
            <p:cNvGrpSpPr/>
            <p:nvPr/>
          </p:nvGrpSpPr>
          <p:grpSpPr>
            <a:xfrm rot="-10800000">
              <a:off x="13357681" y="3805456"/>
              <a:ext cx="16319756" cy="1066800"/>
              <a:chOff x="0" y="0"/>
              <a:chExt cx="2417742" cy="158044"/>
            </a:xfrm>
          </p:grpSpPr>
          <p:sp>
            <p:nvSpPr>
              <p:cNvPr id="21" name="Freeform 21"/>
              <p:cNvSpPr/>
              <p:nvPr/>
            </p:nvSpPr>
            <p:spPr>
              <a:xfrm>
                <a:off x="0" y="0"/>
                <a:ext cx="2417742" cy="158044"/>
              </a:xfrm>
              <a:custGeom>
                <a:avLst/>
                <a:gdLst/>
                <a:ahLst/>
                <a:cxnLst/>
                <a:rect l="l" t="t" r="r" b="b"/>
                <a:pathLst>
                  <a:path w="2417742" h="158044">
                    <a:moveTo>
                      <a:pt x="2214542" y="0"/>
                    </a:moveTo>
                    <a:lnTo>
                      <a:pt x="0" y="0"/>
                    </a:lnTo>
                    <a:lnTo>
                      <a:pt x="203200" y="158044"/>
                    </a:lnTo>
                    <a:lnTo>
                      <a:pt x="2417742" y="158044"/>
                    </a:lnTo>
                    <a:lnTo>
                      <a:pt x="2214542" y="0"/>
                    </a:lnTo>
                    <a:close/>
                  </a:path>
                </a:pathLst>
              </a:custGeom>
              <a:solidFill>
                <a:srgbClr val="2659A9"/>
              </a:solidFill>
            </p:spPr>
          </p:sp>
          <p:sp>
            <p:nvSpPr>
              <p:cNvPr id="22" name="TextBox 22"/>
              <p:cNvSpPr txBox="1"/>
              <p:nvPr/>
            </p:nvSpPr>
            <p:spPr>
              <a:xfrm>
                <a:off x="101600" y="-57150"/>
                <a:ext cx="2214542" cy="21519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</a:pPr>
                <a:endParaRPr/>
              </a:p>
            </p:txBody>
          </p:sp>
        </p:grpSp>
        <p:sp>
          <p:nvSpPr>
            <p:cNvPr id="23" name="AutoShape 23"/>
            <p:cNvSpPr/>
            <p:nvPr/>
          </p:nvSpPr>
          <p:spPr>
            <a:xfrm flipH="1">
              <a:off x="19745236" y="5487923"/>
              <a:ext cx="6705050" cy="0"/>
            </a:xfrm>
            <a:prstGeom prst="line">
              <a:avLst/>
            </a:prstGeom>
            <a:ln w="50800" cap="flat">
              <a:solidFill>
                <a:srgbClr val="4BBD8C"/>
              </a:solidFill>
              <a:prstDash val="sysDot"/>
              <a:headEnd type="none" w="sm" len="sm"/>
              <a:tailEnd type="none" w="sm" len="sm"/>
            </a:ln>
          </p:spPr>
          <p:txBody>
            <a:bodyPr/>
            <a:lstStyle/>
            <a:p>
              <a:endParaRPr lang="pt-BR" dirty="0"/>
            </a:p>
          </p:txBody>
        </p:sp>
      </p:grpSp>
      <p:grpSp>
        <p:nvGrpSpPr>
          <p:cNvPr id="2" name="Group 2"/>
          <p:cNvGrpSpPr/>
          <p:nvPr/>
        </p:nvGrpSpPr>
        <p:grpSpPr>
          <a:xfrm>
            <a:off x="-3869970" y="21085746"/>
            <a:ext cx="21341424" cy="7015609"/>
            <a:chOff x="0" y="0"/>
            <a:chExt cx="28455232" cy="9354145"/>
          </a:xfrm>
        </p:grpSpPr>
        <p:grpSp>
          <p:nvGrpSpPr>
            <p:cNvPr id="3" name="Group 3"/>
            <p:cNvGrpSpPr/>
            <p:nvPr/>
          </p:nvGrpSpPr>
          <p:grpSpPr>
            <a:xfrm rot="8100000">
              <a:off x="20633619" y="1207234"/>
              <a:ext cx="6289082" cy="6939677"/>
              <a:chOff x="0" y="0"/>
              <a:chExt cx="736600" cy="81280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736600" cy="812800"/>
              </a:xfrm>
              <a:custGeom>
                <a:avLst/>
                <a:gdLst/>
                <a:ahLst/>
                <a:cxnLst/>
                <a:rect l="l" t="t" r="r" b="b"/>
                <a:pathLst>
                  <a:path w="736600" h="812800">
                    <a:moveTo>
                      <a:pt x="736600" y="0"/>
                    </a:moveTo>
                    <a:lnTo>
                      <a:pt x="736600" y="812800"/>
                    </a:lnTo>
                    <a:lnTo>
                      <a:pt x="368300" y="685800"/>
                    </a:lnTo>
                    <a:lnTo>
                      <a:pt x="0" y="812800"/>
                    </a:lnTo>
                    <a:lnTo>
                      <a:pt x="0" y="0"/>
                    </a:lnTo>
                    <a:lnTo>
                      <a:pt x="736600" y="0"/>
                    </a:lnTo>
                    <a:close/>
                  </a:path>
                </a:pathLst>
              </a:custGeom>
              <a:solidFill>
                <a:srgbClr val="4BBD8C"/>
              </a:solidFill>
            </p:spPr>
          </p:sp>
          <p:sp>
            <p:nvSpPr>
              <p:cNvPr id="5" name="TextBox 5"/>
              <p:cNvSpPr txBox="1"/>
              <p:nvPr/>
            </p:nvSpPr>
            <p:spPr>
              <a:xfrm>
                <a:off x="0" y="-57150"/>
                <a:ext cx="736600" cy="74295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  <a:spcBef>
                    <a:spcPct val="0"/>
                  </a:spcBef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0" y="3696580"/>
              <a:ext cx="11499629" cy="1008926"/>
              <a:chOff x="0" y="0"/>
              <a:chExt cx="1703649" cy="149470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1703649" cy="149470"/>
              </a:xfrm>
              <a:custGeom>
                <a:avLst/>
                <a:gdLst/>
                <a:ahLst/>
                <a:cxnLst/>
                <a:rect l="l" t="t" r="r" b="b"/>
                <a:pathLst>
                  <a:path w="1703649" h="149470">
                    <a:moveTo>
                      <a:pt x="1500449" y="0"/>
                    </a:moveTo>
                    <a:lnTo>
                      <a:pt x="0" y="0"/>
                    </a:lnTo>
                    <a:lnTo>
                      <a:pt x="203200" y="149470"/>
                    </a:lnTo>
                    <a:lnTo>
                      <a:pt x="1703649" y="149470"/>
                    </a:lnTo>
                    <a:lnTo>
                      <a:pt x="1500449" y="0"/>
                    </a:lnTo>
                    <a:close/>
                  </a:path>
                </a:pathLst>
              </a:custGeom>
              <a:solidFill>
                <a:srgbClr val="2659A9"/>
              </a:solidFill>
            </p:spPr>
          </p:sp>
          <p:sp>
            <p:nvSpPr>
              <p:cNvPr id="8" name="TextBox 8"/>
              <p:cNvSpPr txBox="1"/>
              <p:nvPr/>
            </p:nvSpPr>
            <p:spPr>
              <a:xfrm>
                <a:off x="101600" y="-57150"/>
                <a:ext cx="1500449" cy="206620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203200" y="4172106"/>
              <a:ext cx="16319756" cy="1066800"/>
              <a:chOff x="0" y="0"/>
              <a:chExt cx="2417742" cy="158044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417742" cy="158044"/>
              </a:xfrm>
              <a:custGeom>
                <a:avLst/>
                <a:gdLst/>
                <a:ahLst/>
                <a:cxnLst/>
                <a:rect l="l" t="t" r="r" b="b"/>
                <a:pathLst>
                  <a:path w="2417742" h="158044">
                    <a:moveTo>
                      <a:pt x="2214542" y="0"/>
                    </a:moveTo>
                    <a:lnTo>
                      <a:pt x="0" y="0"/>
                    </a:lnTo>
                    <a:lnTo>
                      <a:pt x="203200" y="158044"/>
                    </a:lnTo>
                    <a:lnTo>
                      <a:pt x="2417742" y="158044"/>
                    </a:lnTo>
                    <a:lnTo>
                      <a:pt x="2214542" y="0"/>
                    </a:lnTo>
                    <a:close/>
                  </a:path>
                </a:pathLst>
              </a:custGeom>
              <a:solidFill>
                <a:srgbClr val="2659A9"/>
              </a:solidFill>
            </p:spPr>
          </p:sp>
          <p:sp>
            <p:nvSpPr>
              <p:cNvPr id="11" name="TextBox 11"/>
              <p:cNvSpPr txBox="1"/>
              <p:nvPr/>
            </p:nvSpPr>
            <p:spPr>
              <a:xfrm>
                <a:off x="101600" y="-57150"/>
                <a:ext cx="2214542" cy="21519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3640"/>
                  </a:lnSpc>
                </a:pPr>
                <a:endParaRPr/>
              </a:p>
            </p:txBody>
          </p:sp>
        </p:grpSp>
        <p:sp>
          <p:nvSpPr>
            <p:cNvPr id="12" name="AutoShape 12"/>
            <p:cNvSpPr/>
            <p:nvPr/>
          </p:nvSpPr>
          <p:spPr>
            <a:xfrm flipV="1">
              <a:off x="3430352" y="3556439"/>
              <a:ext cx="6705050" cy="0"/>
            </a:xfrm>
            <a:prstGeom prst="line">
              <a:avLst/>
            </a:prstGeom>
            <a:ln w="50800" cap="flat">
              <a:solidFill>
                <a:srgbClr val="4BBD8C"/>
              </a:solidFill>
              <a:prstDash val="sysDot"/>
              <a:headEnd type="none" w="sm" len="sm"/>
              <a:tailEnd type="none" w="sm" len="sm"/>
            </a:ln>
          </p:spPr>
        </p:sp>
      </p:grpSp>
      <p:sp>
        <p:nvSpPr>
          <p:cNvPr id="24" name="Freeform 24"/>
          <p:cNvSpPr/>
          <p:nvPr/>
        </p:nvSpPr>
        <p:spPr>
          <a:xfrm>
            <a:off x="3027331" y="1886127"/>
            <a:ext cx="7661338" cy="2292248"/>
          </a:xfrm>
          <a:custGeom>
            <a:avLst/>
            <a:gdLst/>
            <a:ahLst/>
            <a:cxnLst/>
            <a:rect l="l" t="t" r="r" b="b"/>
            <a:pathLst>
              <a:path w="7661338" h="2292248">
                <a:moveTo>
                  <a:pt x="0" y="0"/>
                </a:moveTo>
                <a:lnTo>
                  <a:pt x="7661338" y="0"/>
                </a:lnTo>
                <a:lnTo>
                  <a:pt x="7661338" y="2292247"/>
                </a:lnTo>
                <a:lnTo>
                  <a:pt x="0" y="229224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25" name="AutoShape 25"/>
          <p:cNvSpPr/>
          <p:nvPr/>
        </p:nvSpPr>
        <p:spPr>
          <a:xfrm>
            <a:off x="1371600" y="5602168"/>
            <a:ext cx="10972800" cy="0"/>
          </a:xfrm>
          <a:prstGeom prst="line">
            <a:avLst/>
          </a:prstGeom>
          <a:ln w="19050" cap="flat">
            <a:solidFill>
              <a:srgbClr val="000000"/>
            </a:solidFill>
            <a:prstDash val="solid"/>
            <a:headEnd type="none" w="sm" len="sm"/>
            <a:tailEnd type="none" w="sm" len="sm"/>
          </a:ln>
        </p:spPr>
      </p:sp>
      <p:grpSp>
        <p:nvGrpSpPr>
          <p:cNvPr id="26" name="Group 26"/>
          <p:cNvGrpSpPr/>
          <p:nvPr/>
        </p:nvGrpSpPr>
        <p:grpSpPr>
          <a:xfrm>
            <a:off x="914401" y="8951487"/>
            <a:ext cx="11887200" cy="623838"/>
            <a:chOff x="0" y="-34366"/>
            <a:chExt cx="2604347" cy="123228"/>
          </a:xfrm>
        </p:grpSpPr>
        <p:sp>
          <p:nvSpPr>
            <p:cNvPr id="27" name="Freeform 27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28" name="TextBox 28"/>
            <p:cNvSpPr txBox="1"/>
            <p:nvPr/>
          </p:nvSpPr>
          <p:spPr>
            <a:xfrm>
              <a:off x="0" y="-34366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1960"/>
                </a:lnSpc>
              </a:pPr>
              <a:r>
                <a:rPr lang="en-US" sz="1200" b="1" dirty="0">
                  <a:solidFill>
                    <a:srgbClr val="FFFFFF"/>
                  </a:solidFill>
                  <a:latin typeface="Arial" panose="020B0604020202020204" pitchFamily="34" charset="0"/>
                  <a:ea typeface="Arial Bold"/>
                  <a:cs typeface="Arial" panose="020B0604020202020204" pitchFamily="34" charset="0"/>
                  <a:sym typeface="Arial Bold"/>
                </a:rPr>
                <a:t>INTRODUÇÃO</a:t>
              </a:r>
            </a:p>
          </p:txBody>
        </p:sp>
      </p:grpSp>
      <p:sp>
        <p:nvSpPr>
          <p:cNvPr id="29" name="TextBox 29"/>
          <p:cNvSpPr txBox="1"/>
          <p:nvPr/>
        </p:nvSpPr>
        <p:spPr>
          <a:xfrm>
            <a:off x="4687171" y="4934184"/>
            <a:ext cx="3950940" cy="49148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4199"/>
              </a:lnSpc>
              <a:spcBef>
                <a:spcPct val="0"/>
              </a:spcBef>
            </a:pPr>
            <a:r>
              <a:rPr lang="en-US" sz="2999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TÍTULO DO RESUMO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6316488" y="6394450"/>
            <a:ext cx="1265093" cy="2930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AUTORES</a:t>
            </a:r>
          </a:p>
        </p:txBody>
      </p:sp>
      <p:sp>
        <p:nvSpPr>
          <p:cNvPr id="31" name="TextBox 31"/>
          <p:cNvSpPr txBox="1"/>
          <p:nvPr/>
        </p:nvSpPr>
        <p:spPr>
          <a:xfrm>
            <a:off x="4084737" y="6729729"/>
            <a:ext cx="6202263" cy="2930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Fulano C. Silva1, </a:t>
            </a:r>
            <a:r>
              <a:rPr lang="en-US" sz="1800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Ciclano</a:t>
            </a:r>
            <a:r>
              <a:rPr lang="en-US" sz="1800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S. Souza, Beltrano M. Moura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5987579" y="7396282"/>
            <a:ext cx="1861021" cy="29302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 u="sng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</a:t>
            </a:r>
            <a:r>
              <a:rPr lang="en-US" sz="18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u="sng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os</a:t>
            </a:r>
            <a:r>
              <a:rPr lang="en-US" sz="1800" u="sng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u="sng" dirty="0" err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autores</a:t>
            </a:r>
            <a:endParaRPr lang="en-US" sz="1800" u="sng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TextBox 33"/>
          <p:cNvSpPr txBox="1"/>
          <p:nvPr/>
        </p:nvSpPr>
        <p:spPr>
          <a:xfrm>
            <a:off x="1467164" y="7788711"/>
            <a:ext cx="10781673" cy="659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1Enfermeiro Coren-Ba XXXXXX, 2Técnico de Enfermagem – Coren-BA XXXXXX, 3Estudante do Curso XXXXX</a:t>
            </a:r>
          </a:p>
        </p:txBody>
      </p:sp>
      <p:grpSp>
        <p:nvGrpSpPr>
          <p:cNvPr id="34" name="Group 34"/>
          <p:cNvGrpSpPr/>
          <p:nvPr/>
        </p:nvGrpSpPr>
        <p:grpSpPr>
          <a:xfrm>
            <a:off x="914401" y="10362168"/>
            <a:ext cx="11887200" cy="623838"/>
            <a:chOff x="0" y="-34398"/>
            <a:chExt cx="2604347" cy="123228"/>
          </a:xfrm>
        </p:grpSpPr>
        <p:sp>
          <p:nvSpPr>
            <p:cNvPr id="35" name="Freeform 35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36" name="TextBox 36"/>
            <p:cNvSpPr txBox="1"/>
            <p:nvPr/>
          </p:nvSpPr>
          <p:spPr>
            <a:xfrm>
              <a:off x="0" y="-34398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objetivos</a:t>
              </a:r>
            </a:p>
          </p:txBody>
        </p:sp>
      </p:grpSp>
      <p:grpSp>
        <p:nvGrpSpPr>
          <p:cNvPr id="37" name="Group 37"/>
          <p:cNvGrpSpPr/>
          <p:nvPr/>
        </p:nvGrpSpPr>
        <p:grpSpPr>
          <a:xfrm>
            <a:off x="914401" y="11428467"/>
            <a:ext cx="11887200" cy="623838"/>
            <a:chOff x="0" y="-31051"/>
            <a:chExt cx="2604347" cy="123228"/>
          </a:xfrm>
        </p:grpSpPr>
        <p:sp>
          <p:nvSpPr>
            <p:cNvPr id="38" name="Freeform 38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39" name="TextBox 39"/>
            <p:cNvSpPr txBox="1"/>
            <p:nvPr/>
          </p:nvSpPr>
          <p:spPr>
            <a:xfrm>
              <a:off x="0" y="-31051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METODOLOGIA</a:t>
              </a:r>
            </a:p>
          </p:txBody>
        </p:sp>
      </p:grpSp>
      <p:grpSp>
        <p:nvGrpSpPr>
          <p:cNvPr id="40" name="Group 40"/>
          <p:cNvGrpSpPr/>
          <p:nvPr/>
        </p:nvGrpSpPr>
        <p:grpSpPr>
          <a:xfrm>
            <a:off x="914401" y="13476463"/>
            <a:ext cx="11887200" cy="623838"/>
            <a:chOff x="0" y="-29092"/>
            <a:chExt cx="2604347" cy="123228"/>
          </a:xfrm>
        </p:grpSpPr>
        <p:sp>
          <p:nvSpPr>
            <p:cNvPr id="41" name="Freeform 41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42" name="TextBox 42"/>
            <p:cNvSpPr txBox="1"/>
            <p:nvPr/>
          </p:nvSpPr>
          <p:spPr>
            <a:xfrm>
              <a:off x="0" y="-29092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Resultados  E DISCUSSÃO</a:t>
              </a:r>
            </a:p>
          </p:txBody>
        </p:sp>
      </p:grpSp>
      <p:grpSp>
        <p:nvGrpSpPr>
          <p:cNvPr id="43" name="Group 43"/>
          <p:cNvGrpSpPr/>
          <p:nvPr/>
        </p:nvGrpSpPr>
        <p:grpSpPr>
          <a:xfrm>
            <a:off x="914401" y="15564775"/>
            <a:ext cx="11887200" cy="623838"/>
            <a:chOff x="0" y="-29091"/>
            <a:chExt cx="2604347" cy="123228"/>
          </a:xfrm>
        </p:grpSpPr>
        <p:sp>
          <p:nvSpPr>
            <p:cNvPr id="44" name="Freeform 44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45" name="TextBox 45"/>
            <p:cNvSpPr txBox="1"/>
            <p:nvPr/>
          </p:nvSpPr>
          <p:spPr>
            <a:xfrm>
              <a:off x="0" y="-29091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conclusão </a:t>
              </a:r>
            </a:p>
          </p:txBody>
        </p:sp>
      </p:grpSp>
      <p:grpSp>
        <p:nvGrpSpPr>
          <p:cNvPr id="46" name="Group 46"/>
          <p:cNvGrpSpPr/>
          <p:nvPr/>
        </p:nvGrpSpPr>
        <p:grpSpPr>
          <a:xfrm>
            <a:off x="914401" y="18044582"/>
            <a:ext cx="11887200" cy="623838"/>
            <a:chOff x="0" y="-27393"/>
            <a:chExt cx="2604347" cy="123228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2604347" cy="66078"/>
            </a:xfrm>
            <a:custGeom>
              <a:avLst/>
              <a:gdLst/>
              <a:ahLst/>
              <a:cxnLst/>
              <a:rect l="l" t="t" r="r" b="b"/>
              <a:pathLst>
                <a:path w="2604347" h="66078">
                  <a:moveTo>
                    <a:pt x="0" y="0"/>
                  </a:moveTo>
                  <a:lnTo>
                    <a:pt x="2604347" y="0"/>
                  </a:lnTo>
                  <a:lnTo>
                    <a:pt x="2604347" y="66078"/>
                  </a:lnTo>
                  <a:lnTo>
                    <a:pt x="0" y="66078"/>
                  </a:lnTo>
                  <a:close/>
                </a:path>
              </a:pathLst>
            </a:custGeom>
            <a:solidFill>
              <a:srgbClr val="2659A9"/>
            </a:solidFill>
          </p:spPr>
        </p:sp>
        <p:sp>
          <p:nvSpPr>
            <p:cNvPr id="48" name="TextBox 48"/>
            <p:cNvSpPr txBox="1"/>
            <p:nvPr/>
          </p:nvSpPr>
          <p:spPr>
            <a:xfrm>
              <a:off x="0" y="-27393"/>
              <a:ext cx="2604347" cy="123228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200" b="1" i="0" u="none" strike="noStrike" kern="1200" cap="all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Referências</a:t>
              </a:r>
            </a:p>
          </p:txBody>
        </p:sp>
      </p:grpSp>
      <p:sp>
        <p:nvSpPr>
          <p:cNvPr id="49" name="TextBox 49"/>
          <p:cNvSpPr txBox="1"/>
          <p:nvPr/>
        </p:nvSpPr>
        <p:spPr>
          <a:xfrm>
            <a:off x="1467164" y="9546660"/>
            <a:ext cx="10781673" cy="65912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introdução deve ser breve e conter. Justificar o problema estudado de forma clara, utilizando-se fontes bibliográficas, sem citação. </a:t>
            </a:r>
          </a:p>
        </p:txBody>
      </p:sp>
      <p:sp>
        <p:nvSpPr>
          <p:cNvPr id="50" name="TextBox 50"/>
          <p:cNvSpPr txBox="1"/>
          <p:nvPr/>
        </p:nvSpPr>
        <p:spPr>
          <a:xfrm>
            <a:off x="1467164" y="10956550"/>
            <a:ext cx="10781673" cy="3448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Deve conter os objetivos do trabalho realizado. </a:t>
            </a:r>
          </a:p>
        </p:txBody>
      </p:sp>
      <p:sp>
        <p:nvSpPr>
          <p:cNvPr id="51" name="TextBox 51"/>
          <p:cNvSpPr txBox="1"/>
          <p:nvPr/>
        </p:nvSpPr>
        <p:spPr>
          <a:xfrm>
            <a:off x="1467164" y="12050211"/>
            <a:ext cx="10781673" cy="128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Análise crítica do caso, contextualizando-o na literatura existente. Isso pode incluir comparações com casos semelhantes, discussão sobre os desafios enfrentados e as lições aprendidas. A discussão dos resultados deve estar baseada e comparada com a literatura utilizada no trabalho de pesquisa, indicando sua relevância, vantagens e possíveis limitações.</a:t>
            </a:r>
          </a:p>
        </p:txBody>
      </p:sp>
      <p:sp>
        <p:nvSpPr>
          <p:cNvPr id="52" name="TextBox 52"/>
          <p:cNvSpPr txBox="1"/>
          <p:nvPr/>
        </p:nvSpPr>
        <p:spPr>
          <a:xfrm>
            <a:off x="1467164" y="14013504"/>
            <a:ext cx="10781673" cy="128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Análise crítica do caso, contextualizando-o na literatura existente. Isso pode incluir comparações com casos semelhantes, discussão sobre os desafios enfrentados e as lições aprendidas. A discussão dos resultados deve estar baseada e comparada com a literatura utilizada no trabalho de pesquisa, indicando sua relevância, vantagens e possíveis limitações.</a:t>
            </a:r>
          </a:p>
        </p:txBody>
      </p:sp>
      <p:sp>
        <p:nvSpPr>
          <p:cNvPr id="53" name="TextBox 53"/>
          <p:cNvSpPr txBox="1"/>
          <p:nvPr/>
        </p:nvSpPr>
        <p:spPr>
          <a:xfrm>
            <a:off x="1467164" y="16056090"/>
            <a:ext cx="10781673" cy="160210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conclusões deve ser elaborada, em frases curtas, claras e conexas, com base nos objetivos e resultados do Resumo, conectando os pontos de discussão do tema, apresentando o trajeto e revelando até que ponto a pesquisa chegou. </a:t>
            </a:r>
          </a:p>
          <a:p>
            <a:pPr algn="l">
              <a:lnSpc>
                <a:spcPts val="2520"/>
              </a:lnSpc>
            </a:pPr>
            <a:endParaRPr lang="en-US" sz="18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PALAVRAS-CHAVE: Palavra1; Palavra2; Palavra3; Palavra4; Palavra5.</a:t>
            </a:r>
          </a:p>
        </p:txBody>
      </p:sp>
      <p:sp>
        <p:nvSpPr>
          <p:cNvPr id="54" name="TextBox 54"/>
          <p:cNvSpPr txBox="1"/>
          <p:nvPr/>
        </p:nvSpPr>
        <p:spPr>
          <a:xfrm>
            <a:off x="1467164" y="18715329"/>
            <a:ext cx="10781673" cy="128777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520"/>
              </a:lnSpc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devem ser listadas apenas os trabalhos mencionados no texto em ordem alfabética seguindo as diretrizes ABNT NBR 2024.</a:t>
            </a:r>
          </a:p>
          <a:p>
            <a:pPr algn="l">
              <a:lnSpc>
                <a:spcPts val="2520"/>
              </a:lnSpc>
              <a:spcBef>
                <a:spcPct val="0"/>
              </a:spcBef>
            </a:pPr>
            <a:r>
              <a:rPr lang="en-US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Ex.:  NASCIMENTO, W. S., et al. Percepção dos Profissionais de Enfermagem sobre o seu Conselho de classe. Enfermagem em Foco. v. 10, n. 6, p. 199-202, 2019.</a:t>
            </a:r>
          </a:p>
        </p:txBody>
      </p:sp>
      <p:grpSp>
        <p:nvGrpSpPr>
          <p:cNvPr id="55" name="Group 55"/>
          <p:cNvGrpSpPr/>
          <p:nvPr/>
        </p:nvGrpSpPr>
        <p:grpSpPr>
          <a:xfrm>
            <a:off x="3952702" y="21239695"/>
            <a:ext cx="5810595" cy="1145493"/>
            <a:chOff x="0" y="0"/>
            <a:chExt cx="10414920" cy="2053185"/>
          </a:xfrm>
        </p:grpSpPr>
        <p:sp>
          <p:nvSpPr>
            <p:cNvPr id="56" name="Freeform 56"/>
            <p:cNvSpPr/>
            <p:nvPr/>
          </p:nvSpPr>
          <p:spPr>
            <a:xfrm>
              <a:off x="0" y="161950"/>
              <a:ext cx="1474421" cy="1706013"/>
            </a:xfrm>
            <a:custGeom>
              <a:avLst/>
              <a:gdLst/>
              <a:ahLst/>
              <a:cxnLst/>
              <a:rect l="l" t="t" r="r" b="b"/>
              <a:pathLst>
                <a:path w="1474421" h="1706013">
                  <a:moveTo>
                    <a:pt x="0" y="0"/>
                  </a:moveTo>
                  <a:lnTo>
                    <a:pt x="1474421" y="0"/>
                  </a:lnTo>
                  <a:lnTo>
                    <a:pt x="1474421" y="1706013"/>
                  </a:lnTo>
                  <a:lnTo>
                    <a:pt x="0" y="170601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extLs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7" name="Freeform 57"/>
            <p:cNvSpPr/>
            <p:nvPr/>
          </p:nvSpPr>
          <p:spPr>
            <a:xfrm>
              <a:off x="1565130" y="176005"/>
              <a:ext cx="4581398" cy="1749794"/>
            </a:xfrm>
            <a:custGeom>
              <a:avLst/>
              <a:gdLst/>
              <a:ahLst/>
              <a:cxnLst/>
              <a:rect l="l" t="t" r="r" b="b"/>
              <a:pathLst>
                <a:path w="4581398" h="1749794">
                  <a:moveTo>
                    <a:pt x="0" y="0"/>
                  </a:moveTo>
                  <a:lnTo>
                    <a:pt x="4581398" y="0"/>
                  </a:lnTo>
                  <a:lnTo>
                    <a:pt x="4581398" y="1749794"/>
                  </a:lnTo>
                  <a:lnTo>
                    <a:pt x="0" y="174979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a:blipFill>
          </p:spPr>
        </p:sp>
        <p:sp>
          <p:nvSpPr>
            <p:cNvPr id="58" name="Freeform 58"/>
            <p:cNvSpPr/>
            <p:nvPr/>
          </p:nvSpPr>
          <p:spPr>
            <a:xfrm>
              <a:off x="6172236" y="171901"/>
              <a:ext cx="883397" cy="883403"/>
            </a:xfrm>
            <a:custGeom>
              <a:avLst/>
              <a:gdLst/>
              <a:ahLst/>
              <a:cxnLst/>
              <a:rect l="l" t="t" r="r" b="b"/>
              <a:pathLst>
                <a:path w="883397" h="883403">
                  <a:moveTo>
                    <a:pt x="0" y="0"/>
                  </a:moveTo>
                  <a:lnTo>
                    <a:pt x="883398" y="0"/>
                  </a:lnTo>
                  <a:lnTo>
                    <a:pt x="883398" y="883404"/>
                  </a:lnTo>
                  <a:lnTo>
                    <a:pt x="0" y="883404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tretch>
                <a:fillRect/>
              </a:stretch>
            </a:blipFill>
          </p:spPr>
        </p:sp>
        <p:grpSp>
          <p:nvGrpSpPr>
            <p:cNvPr id="59" name="Group 59"/>
            <p:cNvGrpSpPr>
              <a:grpSpLocks noChangeAspect="1"/>
            </p:cNvGrpSpPr>
            <p:nvPr/>
          </p:nvGrpSpPr>
          <p:grpSpPr>
            <a:xfrm>
              <a:off x="7411078" y="261410"/>
              <a:ext cx="31135" cy="1572142"/>
              <a:chOff x="0" y="0"/>
              <a:chExt cx="48425" cy="2445233"/>
            </a:xfrm>
          </p:grpSpPr>
          <p:sp>
            <p:nvSpPr>
              <p:cNvPr id="60" name="Freeform 60"/>
              <p:cNvSpPr/>
              <p:nvPr/>
            </p:nvSpPr>
            <p:spPr>
              <a:xfrm>
                <a:off x="0" y="0"/>
                <a:ext cx="48387" cy="2445258"/>
              </a:xfrm>
              <a:custGeom>
                <a:avLst/>
                <a:gdLst/>
                <a:ahLst/>
                <a:cxnLst/>
                <a:rect l="l" t="t" r="r" b="b"/>
                <a:pathLst>
                  <a:path w="48387" h="2445258">
                    <a:moveTo>
                      <a:pt x="48387" y="2445258"/>
                    </a:moveTo>
                    <a:lnTo>
                      <a:pt x="0" y="2445258"/>
                    </a:lnTo>
                    <a:lnTo>
                      <a:pt x="0" y="0"/>
                    </a:lnTo>
                    <a:lnTo>
                      <a:pt x="48387" y="0"/>
                    </a:lnTo>
                    <a:close/>
                  </a:path>
                </a:pathLst>
              </a:custGeom>
              <a:solidFill>
                <a:srgbClr val="41C881"/>
              </a:solidFill>
            </p:spPr>
          </p:sp>
        </p:grpSp>
        <p:sp>
          <p:nvSpPr>
            <p:cNvPr id="61" name="Freeform 61"/>
            <p:cNvSpPr/>
            <p:nvPr/>
          </p:nvSpPr>
          <p:spPr>
            <a:xfrm>
              <a:off x="7797651" y="0"/>
              <a:ext cx="2617269" cy="2053185"/>
            </a:xfrm>
            <a:custGeom>
              <a:avLst/>
              <a:gdLst/>
              <a:ahLst/>
              <a:cxnLst/>
              <a:rect l="l" t="t" r="r" b="b"/>
              <a:pathLst>
                <a:path w="2617269" h="2053185">
                  <a:moveTo>
                    <a:pt x="0" y="0"/>
                  </a:moveTo>
                  <a:lnTo>
                    <a:pt x="2617269" y="0"/>
                  </a:lnTo>
                  <a:lnTo>
                    <a:pt x="2617269" y="2053185"/>
                  </a:lnTo>
                  <a:lnTo>
                    <a:pt x="0" y="205318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304</Words>
  <Application>Microsoft Office PowerPoint</Application>
  <PresentationFormat>Personalizar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DO RESUMO</dc:title>
  <cp:lastModifiedBy>Victor Torres Bento dos Santos</cp:lastModifiedBy>
  <cp:revision>2</cp:revision>
  <dcterms:created xsi:type="dcterms:W3CDTF">2006-08-16T00:00:00Z</dcterms:created>
  <dcterms:modified xsi:type="dcterms:W3CDTF">2025-04-23T14:37:29Z</dcterms:modified>
  <dc:identifier>DAGldRyKaMQ</dc:identifier>
</cp:coreProperties>
</file>